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Raleway Ultra-Bold" charset="1" panose="00000000000000000000"/>
      <p:regular r:id="rId13"/>
    </p:embeddedFont>
    <p:embeddedFont>
      <p:font typeface="Atkinson Hyperlegible Bold" charset="1" panose="00000000000000000000"/>
      <p:regular r:id="rId14"/>
    </p:embeddedFont>
    <p:embeddedFont>
      <p:font typeface="Raleway Semi-Bold"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3"/>
        </a:solidFill>
      </p:bgPr>
    </p:bg>
    <p:spTree>
      <p:nvGrpSpPr>
        <p:cNvPr id="1" name=""/>
        <p:cNvGrpSpPr/>
        <p:nvPr/>
      </p:nvGrpSpPr>
      <p:grpSpPr>
        <a:xfrm>
          <a:off x="0" y="0"/>
          <a:ext cx="0" cy="0"/>
          <a:chOff x="0" y="0"/>
          <a:chExt cx="0" cy="0"/>
        </a:xfrm>
      </p:grpSpPr>
      <p:sp>
        <p:nvSpPr>
          <p:cNvPr name="Freeform 2" id="2"/>
          <p:cNvSpPr/>
          <p:nvPr/>
        </p:nvSpPr>
        <p:spPr>
          <a:xfrm flipH="false" flipV="false" rot="0">
            <a:off x="12005331" y="4389145"/>
            <a:ext cx="6282669" cy="5897855"/>
          </a:xfrm>
          <a:custGeom>
            <a:avLst/>
            <a:gdLst/>
            <a:ahLst/>
            <a:cxnLst/>
            <a:rect r="r" b="b" t="t" l="l"/>
            <a:pathLst>
              <a:path h="5897855" w="6282669">
                <a:moveTo>
                  <a:pt x="0" y="0"/>
                </a:moveTo>
                <a:lnTo>
                  <a:pt x="6282669" y="0"/>
                </a:lnTo>
                <a:lnTo>
                  <a:pt x="6282669" y="5897855"/>
                </a:lnTo>
                <a:lnTo>
                  <a:pt x="0" y="5897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0" y="0"/>
            <a:ext cx="6282669" cy="5897855"/>
          </a:xfrm>
          <a:custGeom>
            <a:avLst/>
            <a:gdLst/>
            <a:ahLst/>
            <a:cxnLst/>
            <a:rect r="r" b="b" t="t" l="l"/>
            <a:pathLst>
              <a:path h="5897855" w="6282669">
                <a:moveTo>
                  <a:pt x="6282669" y="5897855"/>
                </a:moveTo>
                <a:lnTo>
                  <a:pt x="0" y="5897855"/>
                </a:lnTo>
                <a:lnTo>
                  <a:pt x="0" y="0"/>
                </a:lnTo>
                <a:lnTo>
                  <a:pt x="6282669" y="0"/>
                </a:lnTo>
                <a:lnTo>
                  <a:pt x="6282669" y="589785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2712268" y="3218934"/>
            <a:ext cx="12863464" cy="3264055"/>
          </a:xfrm>
          <a:prstGeom prst="rect">
            <a:avLst/>
          </a:prstGeom>
        </p:spPr>
        <p:txBody>
          <a:bodyPr anchor="t" rtlCol="false" tIns="0" lIns="0" bIns="0" rIns="0">
            <a:spAutoFit/>
          </a:bodyPr>
          <a:lstStyle/>
          <a:p>
            <a:pPr algn="ctr">
              <a:lnSpc>
                <a:spcPts val="8675"/>
              </a:lnSpc>
            </a:pPr>
            <a:r>
              <a:rPr lang="en-US" b="true" sz="6196">
                <a:solidFill>
                  <a:srgbClr val="242A38"/>
                </a:solidFill>
                <a:latin typeface="Raleway Ultra-Bold"/>
                <a:ea typeface="Raleway Ultra-Bold"/>
                <a:cs typeface="Raleway Ultra-Bold"/>
                <a:sym typeface="Raleway Ultra-Bold"/>
              </a:rPr>
              <a:t>OAUTH2-BASED SOCIAL LOGIN INTEGRATION IN MERN STACK</a:t>
            </a:r>
          </a:p>
          <a:p>
            <a:pPr algn="ctr">
              <a:lnSpc>
                <a:spcPts val="8675"/>
              </a:lnSpc>
            </a:pPr>
          </a:p>
        </p:txBody>
      </p:sp>
      <p:sp>
        <p:nvSpPr>
          <p:cNvPr name="TextBox 5" id="5"/>
          <p:cNvSpPr txBox="true"/>
          <p:nvPr/>
        </p:nvSpPr>
        <p:spPr>
          <a:xfrm rot="0">
            <a:off x="3631095" y="5171026"/>
            <a:ext cx="11025810" cy="1377458"/>
          </a:xfrm>
          <a:prstGeom prst="rect">
            <a:avLst/>
          </a:prstGeom>
        </p:spPr>
        <p:txBody>
          <a:bodyPr anchor="t" rtlCol="false" tIns="0" lIns="0" bIns="0" rIns="0">
            <a:spAutoFit/>
          </a:bodyPr>
          <a:lstStyle/>
          <a:p>
            <a:pPr algn="ctr">
              <a:lnSpc>
                <a:spcPts val="5520"/>
              </a:lnSpc>
            </a:pPr>
            <a:r>
              <a:rPr lang="en-US" b="true" sz="3943">
                <a:solidFill>
                  <a:srgbClr val="CF0011"/>
                </a:solidFill>
                <a:latin typeface="Raleway Ultra-Bold"/>
                <a:ea typeface="Raleway Ultra-Bold"/>
                <a:cs typeface="Raleway Ultra-Bold"/>
                <a:sym typeface="Raleway Ultra-Bold"/>
              </a:rPr>
              <a:t>GOOGLE &amp; FACEBOOK AUTHENTICATION</a:t>
            </a:r>
          </a:p>
          <a:p>
            <a:pPr algn="ctr">
              <a:lnSpc>
                <a:spcPts val="5520"/>
              </a:lnSpc>
            </a:pPr>
          </a:p>
        </p:txBody>
      </p:sp>
      <p:sp>
        <p:nvSpPr>
          <p:cNvPr name="TextBox 6" id="6"/>
          <p:cNvSpPr txBox="true"/>
          <p:nvPr/>
        </p:nvSpPr>
        <p:spPr>
          <a:xfrm rot="0">
            <a:off x="1028700" y="8679091"/>
            <a:ext cx="4403184" cy="1099820"/>
          </a:xfrm>
          <a:prstGeom prst="rect">
            <a:avLst/>
          </a:prstGeom>
        </p:spPr>
        <p:txBody>
          <a:bodyPr anchor="t" rtlCol="false" tIns="0" lIns="0" bIns="0" rIns="0">
            <a:spAutoFit/>
          </a:bodyPr>
          <a:lstStyle/>
          <a:p>
            <a:pPr algn="l">
              <a:lnSpc>
                <a:spcPts val="4480"/>
              </a:lnSpc>
            </a:pPr>
            <a:r>
              <a:rPr lang="en-US" sz="3200" b="true">
                <a:solidFill>
                  <a:srgbClr val="242A38"/>
                </a:solidFill>
                <a:latin typeface="Atkinson Hyperlegible Bold"/>
                <a:ea typeface="Atkinson Hyperlegible Bold"/>
                <a:cs typeface="Atkinson Hyperlegible Bold"/>
                <a:sym typeface="Atkinson Hyperlegible Bold"/>
              </a:rPr>
              <a:t>Daksh Sehgal</a:t>
            </a:r>
          </a:p>
          <a:p>
            <a:pPr algn="l">
              <a:lnSpc>
                <a:spcPts val="4480"/>
              </a:lnSpc>
            </a:pPr>
            <a:r>
              <a:rPr lang="en-US" sz="3200" b="true">
                <a:solidFill>
                  <a:srgbClr val="242A38"/>
                </a:solidFill>
                <a:latin typeface="Atkinson Hyperlegible Bold"/>
                <a:ea typeface="Atkinson Hyperlegible Bold"/>
                <a:cs typeface="Atkinson Hyperlegible Bold"/>
                <a:sym typeface="Atkinson Hyperlegible Bold"/>
              </a:rPr>
              <a:t>Deepak Saini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92348" y="1028700"/>
            <a:ext cx="9862370" cy="9258300"/>
          </a:xfrm>
          <a:custGeom>
            <a:avLst/>
            <a:gdLst/>
            <a:ahLst/>
            <a:cxnLst/>
            <a:rect r="r" b="b" t="t" l="l"/>
            <a:pathLst>
              <a:path h="9258300" w="9862370">
                <a:moveTo>
                  <a:pt x="0" y="0"/>
                </a:moveTo>
                <a:lnTo>
                  <a:pt x="9862370" y="0"/>
                </a:lnTo>
                <a:lnTo>
                  <a:pt x="9862370"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60749" y="1245573"/>
            <a:ext cx="693533" cy="659723"/>
          </a:xfrm>
          <a:custGeom>
            <a:avLst/>
            <a:gdLst/>
            <a:ahLst/>
            <a:cxnLst/>
            <a:rect r="r" b="b" t="t" l="l"/>
            <a:pathLst>
              <a:path h="659723" w="693533">
                <a:moveTo>
                  <a:pt x="0" y="0"/>
                </a:moveTo>
                <a:lnTo>
                  <a:pt x="693533" y="0"/>
                </a:lnTo>
                <a:lnTo>
                  <a:pt x="693533" y="659724"/>
                </a:lnTo>
                <a:lnTo>
                  <a:pt x="0" y="65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410545" y="2781893"/>
            <a:ext cx="6263491" cy="5488384"/>
            <a:chOff x="0" y="0"/>
            <a:chExt cx="8351321" cy="7317845"/>
          </a:xfrm>
        </p:grpSpPr>
        <p:sp>
          <p:nvSpPr>
            <p:cNvPr name="Freeform 5" id="5"/>
            <p:cNvSpPr/>
            <p:nvPr/>
          </p:nvSpPr>
          <p:spPr>
            <a:xfrm flipH="false" flipV="false" rot="0">
              <a:off x="0" y="0"/>
              <a:ext cx="8351321" cy="7317845"/>
            </a:xfrm>
            <a:custGeom>
              <a:avLst/>
              <a:gdLst/>
              <a:ahLst/>
              <a:cxnLst/>
              <a:rect r="r" b="b" t="t" l="l"/>
              <a:pathLst>
                <a:path h="7317845" w="8351321">
                  <a:moveTo>
                    <a:pt x="0" y="0"/>
                  </a:moveTo>
                  <a:lnTo>
                    <a:pt x="8351321" y="0"/>
                  </a:lnTo>
                  <a:lnTo>
                    <a:pt x="8351321" y="7317845"/>
                  </a:lnTo>
                  <a:lnTo>
                    <a:pt x="0" y="7317845"/>
                  </a:lnTo>
                  <a:lnTo>
                    <a:pt x="0" y="0"/>
                  </a:lnTo>
                  <a:close/>
                </a:path>
              </a:pathLst>
            </a:custGeom>
            <a:blipFill>
              <a:blip r:embed="rId6"/>
              <a:stretch>
                <a:fillRect l="0" t="0" r="0" b="0"/>
              </a:stretch>
            </a:blipFill>
          </p:spPr>
        </p:sp>
        <p:grpSp>
          <p:nvGrpSpPr>
            <p:cNvPr name="Group 6" id="6"/>
            <p:cNvGrpSpPr/>
            <p:nvPr/>
          </p:nvGrpSpPr>
          <p:grpSpPr>
            <a:xfrm rot="0">
              <a:off x="195829" y="238755"/>
              <a:ext cx="7959663" cy="684033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8" id="8"/>
              <p:cNvSpPr txBox="true"/>
              <p:nvPr/>
            </p:nvSpPr>
            <p:spPr>
              <a:xfrm>
                <a:off x="114300" y="-66675"/>
                <a:ext cx="584200" cy="765175"/>
              </a:xfrm>
              <a:prstGeom prst="rect">
                <a:avLst/>
              </a:prstGeom>
            </p:spPr>
            <p:txBody>
              <a:bodyPr anchor="ctr" rtlCol="false" tIns="50800" lIns="50800" bIns="50800" rIns="50800"/>
              <a:lstStyle/>
              <a:p>
                <a:pPr algn="ctr">
                  <a:lnSpc>
                    <a:spcPts val="3544"/>
                  </a:lnSpc>
                </a:pPr>
              </a:p>
            </p:txBody>
          </p:sp>
        </p:grpSp>
        <p:grpSp>
          <p:nvGrpSpPr>
            <p:cNvPr name="Group 9" id="9"/>
            <p:cNvGrpSpPr/>
            <p:nvPr/>
          </p:nvGrpSpPr>
          <p:grpSpPr>
            <a:xfrm rot="0">
              <a:off x="399660" y="389076"/>
              <a:ext cx="7552002" cy="6539693"/>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35015" t="0" r="-17956" b="-17693"/>
                </a:stretch>
              </a:blipFill>
            </p:spPr>
          </p:sp>
        </p:grpSp>
      </p:grpSp>
      <p:sp>
        <p:nvSpPr>
          <p:cNvPr name="TextBox 11" id="11"/>
          <p:cNvSpPr txBox="true"/>
          <p:nvPr/>
        </p:nvSpPr>
        <p:spPr>
          <a:xfrm rot="0">
            <a:off x="2255012" y="876300"/>
            <a:ext cx="7439684" cy="1245870"/>
          </a:xfrm>
          <a:prstGeom prst="rect">
            <a:avLst/>
          </a:prstGeom>
        </p:spPr>
        <p:txBody>
          <a:bodyPr anchor="t" rtlCol="false" tIns="0" lIns="0" bIns="0" rIns="0">
            <a:spAutoFit/>
          </a:bodyPr>
          <a:lstStyle/>
          <a:p>
            <a:pPr algn="l">
              <a:lnSpc>
                <a:spcPts val="10080"/>
              </a:lnSpc>
            </a:pPr>
            <a:r>
              <a:rPr lang="en-US" sz="7200" b="true">
                <a:solidFill>
                  <a:srgbClr val="242A38"/>
                </a:solidFill>
                <a:latin typeface="Raleway Ultra-Bold"/>
                <a:ea typeface="Raleway Ultra-Bold"/>
                <a:cs typeface="Raleway Ultra-Bold"/>
                <a:sym typeface="Raleway Ultra-Bold"/>
              </a:rPr>
              <a:t>INTRODUCTION</a:t>
            </a:r>
          </a:p>
        </p:txBody>
      </p:sp>
      <p:sp>
        <p:nvSpPr>
          <p:cNvPr name="TextBox 12" id="12"/>
          <p:cNvSpPr txBox="true"/>
          <p:nvPr/>
        </p:nvSpPr>
        <p:spPr>
          <a:xfrm rot="0">
            <a:off x="1028700" y="3286760"/>
            <a:ext cx="989230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OAuth2 login with Google &amp; Facebook in MERN app</a:t>
            </a:r>
          </a:p>
        </p:txBody>
      </p:sp>
      <p:sp>
        <p:nvSpPr>
          <p:cNvPr name="TextBox 13" id="13"/>
          <p:cNvSpPr txBox="true"/>
          <p:nvPr/>
        </p:nvSpPr>
        <p:spPr>
          <a:xfrm rot="0">
            <a:off x="436513" y="4434205"/>
            <a:ext cx="438150"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 • </a:t>
            </a:r>
          </a:p>
        </p:txBody>
      </p:sp>
      <p:sp>
        <p:nvSpPr>
          <p:cNvPr name="TextBox 14" id="14"/>
          <p:cNvSpPr txBox="true"/>
          <p:nvPr/>
        </p:nvSpPr>
        <p:spPr>
          <a:xfrm rot="0">
            <a:off x="1028700" y="4434205"/>
            <a:ext cx="719613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Uses Authorization Code Flow (PKCE)</a:t>
            </a:r>
          </a:p>
        </p:txBody>
      </p:sp>
      <p:sp>
        <p:nvSpPr>
          <p:cNvPr name="TextBox 15" id="15"/>
          <p:cNvSpPr txBox="true"/>
          <p:nvPr/>
        </p:nvSpPr>
        <p:spPr>
          <a:xfrm rot="0">
            <a:off x="436513" y="5600700"/>
            <a:ext cx="308074"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 •</a:t>
            </a:r>
          </a:p>
        </p:txBody>
      </p:sp>
      <p:sp>
        <p:nvSpPr>
          <p:cNvPr name="TextBox 16" id="16"/>
          <p:cNvSpPr txBox="true"/>
          <p:nvPr/>
        </p:nvSpPr>
        <p:spPr>
          <a:xfrm rot="0">
            <a:off x="501551" y="6770404"/>
            <a:ext cx="308074"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 •</a:t>
            </a:r>
          </a:p>
        </p:txBody>
      </p:sp>
      <p:sp>
        <p:nvSpPr>
          <p:cNvPr name="TextBox 17" id="17"/>
          <p:cNvSpPr txBox="true"/>
          <p:nvPr/>
        </p:nvSpPr>
        <p:spPr>
          <a:xfrm rot="0">
            <a:off x="1060749" y="5584859"/>
            <a:ext cx="8015436"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Secure login with JWT (httpOnly cookies)</a:t>
            </a:r>
          </a:p>
        </p:txBody>
      </p:sp>
      <p:sp>
        <p:nvSpPr>
          <p:cNvPr name="TextBox 18" id="18"/>
          <p:cNvSpPr txBox="true"/>
          <p:nvPr/>
        </p:nvSpPr>
        <p:spPr>
          <a:xfrm rot="0">
            <a:off x="1028700" y="6770404"/>
            <a:ext cx="8786812"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Handles signup, login &amp; session management</a:t>
            </a:r>
          </a:p>
        </p:txBody>
      </p:sp>
      <p:sp>
        <p:nvSpPr>
          <p:cNvPr name="TextBox 19" id="19"/>
          <p:cNvSpPr txBox="true"/>
          <p:nvPr/>
        </p:nvSpPr>
        <p:spPr>
          <a:xfrm rot="0">
            <a:off x="436513" y="3267710"/>
            <a:ext cx="438150"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 •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93533" cy="659723"/>
          </a:xfrm>
          <a:custGeom>
            <a:avLst/>
            <a:gdLst/>
            <a:ahLst/>
            <a:cxnLst/>
            <a:rect r="r" b="b" t="t" l="l"/>
            <a:pathLst>
              <a:path h="659723" w="693533">
                <a:moveTo>
                  <a:pt x="0" y="0"/>
                </a:moveTo>
                <a:lnTo>
                  <a:pt x="693533" y="0"/>
                </a:lnTo>
                <a:lnTo>
                  <a:pt x="693533" y="659723"/>
                </a:lnTo>
                <a:lnTo>
                  <a:pt x="0" y="659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9815" y="395242"/>
            <a:ext cx="9085003" cy="2385949"/>
          </a:xfrm>
          <a:prstGeom prst="rect">
            <a:avLst/>
          </a:prstGeom>
        </p:spPr>
        <p:txBody>
          <a:bodyPr anchor="t" rtlCol="false" tIns="0" lIns="0" bIns="0" rIns="0">
            <a:spAutoFit/>
          </a:bodyPr>
          <a:lstStyle/>
          <a:p>
            <a:pPr algn="l">
              <a:lnSpc>
                <a:spcPts val="4627"/>
              </a:lnSpc>
            </a:pPr>
          </a:p>
          <a:p>
            <a:pPr algn="l">
              <a:lnSpc>
                <a:spcPts val="4627"/>
              </a:lnSpc>
            </a:pPr>
            <a:r>
              <a:rPr lang="en-US" sz="5199" b="true">
                <a:solidFill>
                  <a:srgbClr val="242A38"/>
                </a:solidFill>
                <a:latin typeface="Raleway Ultra-Bold"/>
                <a:ea typeface="Raleway Ultra-Bold"/>
                <a:cs typeface="Raleway Ultra-Bold"/>
                <a:sym typeface="Raleway Ultra-Bold"/>
              </a:rPr>
              <a:t>Obj</a:t>
            </a:r>
            <a:r>
              <a:rPr lang="en-US" sz="5199" b="true">
                <a:solidFill>
                  <a:srgbClr val="242A38"/>
                </a:solidFill>
                <a:latin typeface="Raleway Ultra-Bold"/>
                <a:ea typeface="Raleway Ultra-Bold"/>
                <a:cs typeface="Raleway Ultra-Bold"/>
                <a:sym typeface="Raleway Ultra-Bold"/>
              </a:rPr>
              <a:t>ECTIVE</a:t>
            </a:r>
          </a:p>
          <a:p>
            <a:pPr algn="l">
              <a:lnSpc>
                <a:spcPts val="4627"/>
              </a:lnSpc>
            </a:pPr>
          </a:p>
          <a:p>
            <a:pPr algn="l">
              <a:lnSpc>
                <a:spcPts val="4627"/>
              </a:lnSpc>
            </a:pPr>
          </a:p>
        </p:txBody>
      </p:sp>
      <p:sp>
        <p:nvSpPr>
          <p:cNvPr name="Freeform 4" id="4"/>
          <p:cNvSpPr/>
          <p:nvPr/>
        </p:nvSpPr>
        <p:spPr>
          <a:xfrm flipH="false" flipV="false" rot="0">
            <a:off x="11960536" y="2525147"/>
            <a:ext cx="9862370" cy="9258300"/>
          </a:xfrm>
          <a:custGeom>
            <a:avLst/>
            <a:gdLst/>
            <a:ahLst/>
            <a:cxnLst/>
            <a:rect r="r" b="b" t="t" l="l"/>
            <a:pathLst>
              <a:path h="9258300" w="9862370">
                <a:moveTo>
                  <a:pt x="0" y="0"/>
                </a:moveTo>
                <a:lnTo>
                  <a:pt x="9862371" y="0"/>
                </a:lnTo>
                <a:lnTo>
                  <a:pt x="9862371"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true" rot="0">
            <a:off x="9640413" y="-41364"/>
            <a:ext cx="9862370" cy="9258300"/>
          </a:xfrm>
          <a:custGeom>
            <a:avLst/>
            <a:gdLst/>
            <a:ahLst/>
            <a:cxnLst/>
            <a:rect r="r" b="b" t="t" l="l"/>
            <a:pathLst>
              <a:path h="9258300" w="9862370">
                <a:moveTo>
                  <a:pt x="0" y="9258300"/>
                </a:moveTo>
                <a:lnTo>
                  <a:pt x="9862370" y="9258300"/>
                </a:lnTo>
                <a:lnTo>
                  <a:pt x="9862370" y="0"/>
                </a:lnTo>
                <a:lnTo>
                  <a:pt x="0" y="0"/>
                </a:lnTo>
                <a:lnTo>
                  <a:pt x="0" y="925830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6" id="6"/>
          <p:cNvGrpSpPr/>
          <p:nvPr/>
        </p:nvGrpSpPr>
        <p:grpSpPr>
          <a:xfrm rot="0">
            <a:off x="10899417" y="1076850"/>
            <a:ext cx="6608083" cy="5790333"/>
            <a:chOff x="0" y="0"/>
            <a:chExt cx="8810777" cy="7720444"/>
          </a:xfrm>
        </p:grpSpPr>
        <p:sp>
          <p:nvSpPr>
            <p:cNvPr name="Freeform 7" id="7"/>
            <p:cNvSpPr/>
            <p:nvPr/>
          </p:nvSpPr>
          <p:spPr>
            <a:xfrm flipH="false" flipV="false" rot="0">
              <a:off x="0" y="0"/>
              <a:ext cx="8810777" cy="7720444"/>
            </a:xfrm>
            <a:custGeom>
              <a:avLst/>
              <a:gdLst/>
              <a:ahLst/>
              <a:cxnLst/>
              <a:rect r="r" b="b" t="t" l="l"/>
              <a:pathLst>
                <a:path h="7720444" w="8810777">
                  <a:moveTo>
                    <a:pt x="0" y="0"/>
                  </a:moveTo>
                  <a:lnTo>
                    <a:pt x="8810777" y="0"/>
                  </a:lnTo>
                  <a:lnTo>
                    <a:pt x="8810777" y="7720444"/>
                  </a:lnTo>
                  <a:lnTo>
                    <a:pt x="0" y="7720444"/>
                  </a:lnTo>
                  <a:lnTo>
                    <a:pt x="0" y="0"/>
                  </a:lnTo>
                  <a:close/>
                </a:path>
              </a:pathLst>
            </a:custGeom>
            <a:blipFill>
              <a:blip r:embed="rId6"/>
              <a:stretch>
                <a:fillRect l="0" t="0" r="0" b="0"/>
              </a:stretch>
            </a:blipFill>
          </p:spPr>
        </p:sp>
        <p:grpSp>
          <p:nvGrpSpPr>
            <p:cNvPr name="Group 8" id="8"/>
            <p:cNvGrpSpPr/>
            <p:nvPr/>
          </p:nvGrpSpPr>
          <p:grpSpPr>
            <a:xfrm rot="0">
              <a:off x="206603" y="251890"/>
              <a:ext cx="8397572" cy="7216664"/>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10" id="10"/>
              <p:cNvSpPr txBox="true"/>
              <p:nvPr/>
            </p:nvSpPr>
            <p:spPr>
              <a:xfrm>
                <a:off x="114300" y="-66675"/>
                <a:ext cx="584200" cy="765175"/>
              </a:xfrm>
              <a:prstGeom prst="rect">
                <a:avLst/>
              </a:prstGeom>
            </p:spPr>
            <p:txBody>
              <a:bodyPr anchor="ctr" rtlCol="false" tIns="50800" lIns="50800" bIns="50800" rIns="50800"/>
              <a:lstStyle/>
              <a:p>
                <a:pPr algn="ctr">
                  <a:lnSpc>
                    <a:spcPts val="3544"/>
                  </a:lnSpc>
                </a:pPr>
              </a:p>
            </p:txBody>
          </p:sp>
        </p:grpSp>
        <p:grpSp>
          <p:nvGrpSpPr>
            <p:cNvPr name="Group 11" id="11"/>
            <p:cNvGrpSpPr/>
            <p:nvPr/>
          </p:nvGrpSpPr>
          <p:grpSpPr>
            <a:xfrm rot="0">
              <a:off x="421647" y="410481"/>
              <a:ext cx="7967483" cy="6899481"/>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5802" t="0" r="-4171" b="0"/>
                </a:stretch>
              </a:blipFill>
            </p:spPr>
          </p:sp>
        </p:grpSp>
      </p:grpSp>
      <p:grpSp>
        <p:nvGrpSpPr>
          <p:cNvPr name="Group 13" id="13"/>
          <p:cNvGrpSpPr/>
          <p:nvPr/>
        </p:nvGrpSpPr>
        <p:grpSpPr>
          <a:xfrm rot="0">
            <a:off x="505592" y="2979824"/>
            <a:ext cx="658937" cy="766762"/>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15" id="15"/>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16" id="16"/>
          <p:cNvSpPr/>
          <p:nvPr/>
        </p:nvSpPr>
        <p:spPr>
          <a:xfrm flipH="false" flipV="false" rot="0">
            <a:off x="505592" y="3107867"/>
            <a:ext cx="562202" cy="435706"/>
          </a:xfrm>
          <a:custGeom>
            <a:avLst/>
            <a:gdLst/>
            <a:ahLst/>
            <a:cxnLst/>
            <a:rect r="r" b="b" t="t" l="l"/>
            <a:pathLst>
              <a:path h="435706" w="562202">
                <a:moveTo>
                  <a:pt x="0" y="0"/>
                </a:moveTo>
                <a:lnTo>
                  <a:pt x="562201" y="0"/>
                </a:lnTo>
                <a:lnTo>
                  <a:pt x="562201" y="435707"/>
                </a:lnTo>
                <a:lnTo>
                  <a:pt x="0" y="4357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505592" y="4513966"/>
            <a:ext cx="693533" cy="766762"/>
            <a:chOff x="0" y="0"/>
            <a:chExt cx="735174" cy="812800"/>
          </a:xfrm>
        </p:grpSpPr>
        <p:sp>
          <p:nvSpPr>
            <p:cNvPr name="Freeform 18" id="18"/>
            <p:cNvSpPr/>
            <p:nvPr/>
          </p:nvSpPr>
          <p:spPr>
            <a:xfrm flipH="false" flipV="false" rot="0">
              <a:off x="0" y="0"/>
              <a:ext cx="735174" cy="812800"/>
            </a:xfrm>
            <a:custGeom>
              <a:avLst/>
              <a:gdLst/>
              <a:ahLst/>
              <a:cxnLst/>
              <a:rect r="r" b="b" t="t" l="l"/>
              <a:pathLst>
                <a:path h="812800" w="735174">
                  <a:moveTo>
                    <a:pt x="367587" y="0"/>
                  </a:moveTo>
                  <a:lnTo>
                    <a:pt x="735174" y="203200"/>
                  </a:lnTo>
                  <a:lnTo>
                    <a:pt x="735174" y="609600"/>
                  </a:lnTo>
                  <a:lnTo>
                    <a:pt x="367587" y="812800"/>
                  </a:lnTo>
                  <a:lnTo>
                    <a:pt x="0" y="609600"/>
                  </a:lnTo>
                  <a:lnTo>
                    <a:pt x="0" y="203200"/>
                  </a:lnTo>
                  <a:lnTo>
                    <a:pt x="367587" y="0"/>
                  </a:lnTo>
                  <a:close/>
                </a:path>
              </a:pathLst>
            </a:custGeom>
            <a:solidFill>
              <a:srgbClr val="CF0011"/>
            </a:solidFill>
          </p:spPr>
        </p:sp>
        <p:sp>
          <p:nvSpPr>
            <p:cNvPr name="TextBox 19" id="19"/>
            <p:cNvSpPr txBox="true"/>
            <p:nvPr/>
          </p:nvSpPr>
          <p:spPr>
            <a:xfrm>
              <a:off x="0" y="73025"/>
              <a:ext cx="735174" cy="600075"/>
            </a:xfrm>
            <a:prstGeom prst="rect">
              <a:avLst/>
            </a:prstGeom>
          </p:spPr>
          <p:txBody>
            <a:bodyPr anchor="ctr" rtlCol="false" tIns="50800" lIns="50800" bIns="50800" rIns="50800"/>
            <a:lstStyle/>
            <a:p>
              <a:pPr algn="ctr">
                <a:lnSpc>
                  <a:spcPts val="3544"/>
                </a:lnSpc>
              </a:pPr>
            </a:p>
          </p:txBody>
        </p:sp>
      </p:grpSp>
      <p:sp>
        <p:nvSpPr>
          <p:cNvPr name="Freeform 20" id="20"/>
          <p:cNvSpPr/>
          <p:nvPr/>
        </p:nvSpPr>
        <p:spPr>
          <a:xfrm flipH="false" flipV="false" rot="0">
            <a:off x="658718" y="4697322"/>
            <a:ext cx="387280" cy="492306"/>
          </a:xfrm>
          <a:custGeom>
            <a:avLst/>
            <a:gdLst/>
            <a:ahLst/>
            <a:cxnLst/>
            <a:rect r="r" b="b" t="t" l="l"/>
            <a:pathLst>
              <a:path h="492306" w="387280">
                <a:moveTo>
                  <a:pt x="0" y="0"/>
                </a:moveTo>
                <a:lnTo>
                  <a:pt x="387280" y="0"/>
                </a:lnTo>
                <a:lnTo>
                  <a:pt x="387280" y="492306"/>
                </a:lnTo>
                <a:lnTo>
                  <a:pt x="0" y="4923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551808" y="3005729"/>
            <a:ext cx="4833789"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Enable quick social login</a:t>
            </a:r>
          </a:p>
        </p:txBody>
      </p:sp>
      <p:sp>
        <p:nvSpPr>
          <p:cNvPr name="TextBox 22" id="22"/>
          <p:cNvSpPr txBox="true"/>
          <p:nvPr/>
        </p:nvSpPr>
        <p:spPr>
          <a:xfrm rot="0">
            <a:off x="1551808" y="4530636"/>
            <a:ext cx="5163443"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Secure user authentication</a:t>
            </a:r>
          </a:p>
        </p:txBody>
      </p:sp>
      <p:grpSp>
        <p:nvGrpSpPr>
          <p:cNvPr name="Group 23" id="23"/>
          <p:cNvGrpSpPr/>
          <p:nvPr/>
        </p:nvGrpSpPr>
        <p:grpSpPr>
          <a:xfrm rot="0">
            <a:off x="522890" y="6161178"/>
            <a:ext cx="658937" cy="766762"/>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5" id="25"/>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26" id="26"/>
          <p:cNvSpPr/>
          <p:nvPr/>
        </p:nvSpPr>
        <p:spPr>
          <a:xfrm flipH="false" flipV="false" rot="0">
            <a:off x="522890" y="6289221"/>
            <a:ext cx="562202" cy="435706"/>
          </a:xfrm>
          <a:custGeom>
            <a:avLst/>
            <a:gdLst/>
            <a:ahLst/>
            <a:cxnLst/>
            <a:rect r="r" b="b" t="t" l="l"/>
            <a:pathLst>
              <a:path h="435706" w="562202">
                <a:moveTo>
                  <a:pt x="0" y="0"/>
                </a:moveTo>
                <a:lnTo>
                  <a:pt x="562202" y="0"/>
                </a:lnTo>
                <a:lnTo>
                  <a:pt x="562202" y="435707"/>
                </a:lnTo>
                <a:lnTo>
                  <a:pt x="0" y="4357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7" id="27"/>
          <p:cNvGrpSpPr/>
          <p:nvPr/>
        </p:nvGrpSpPr>
        <p:grpSpPr>
          <a:xfrm rot="0">
            <a:off x="505592" y="7699465"/>
            <a:ext cx="693533" cy="766762"/>
            <a:chOff x="0" y="0"/>
            <a:chExt cx="735174" cy="812800"/>
          </a:xfrm>
        </p:grpSpPr>
        <p:sp>
          <p:nvSpPr>
            <p:cNvPr name="Freeform 28" id="28"/>
            <p:cNvSpPr/>
            <p:nvPr/>
          </p:nvSpPr>
          <p:spPr>
            <a:xfrm flipH="false" flipV="false" rot="0">
              <a:off x="0" y="0"/>
              <a:ext cx="735174" cy="812800"/>
            </a:xfrm>
            <a:custGeom>
              <a:avLst/>
              <a:gdLst/>
              <a:ahLst/>
              <a:cxnLst/>
              <a:rect r="r" b="b" t="t" l="l"/>
              <a:pathLst>
                <a:path h="812800" w="735174">
                  <a:moveTo>
                    <a:pt x="367587" y="0"/>
                  </a:moveTo>
                  <a:lnTo>
                    <a:pt x="735174" y="203200"/>
                  </a:lnTo>
                  <a:lnTo>
                    <a:pt x="735174" y="609600"/>
                  </a:lnTo>
                  <a:lnTo>
                    <a:pt x="367587" y="812800"/>
                  </a:lnTo>
                  <a:lnTo>
                    <a:pt x="0" y="609600"/>
                  </a:lnTo>
                  <a:lnTo>
                    <a:pt x="0" y="203200"/>
                  </a:lnTo>
                  <a:lnTo>
                    <a:pt x="367587" y="0"/>
                  </a:lnTo>
                  <a:close/>
                </a:path>
              </a:pathLst>
            </a:custGeom>
            <a:solidFill>
              <a:srgbClr val="CF0011"/>
            </a:solidFill>
          </p:spPr>
        </p:sp>
        <p:sp>
          <p:nvSpPr>
            <p:cNvPr name="TextBox 29" id="29"/>
            <p:cNvSpPr txBox="true"/>
            <p:nvPr/>
          </p:nvSpPr>
          <p:spPr>
            <a:xfrm>
              <a:off x="0" y="73025"/>
              <a:ext cx="735174" cy="600075"/>
            </a:xfrm>
            <a:prstGeom prst="rect">
              <a:avLst/>
            </a:prstGeom>
          </p:spPr>
          <p:txBody>
            <a:bodyPr anchor="ctr" rtlCol="false" tIns="50800" lIns="50800" bIns="50800" rIns="50800"/>
            <a:lstStyle/>
            <a:p>
              <a:pPr algn="ctr">
                <a:lnSpc>
                  <a:spcPts val="3544"/>
                </a:lnSpc>
              </a:pPr>
            </a:p>
          </p:txBody>
        </p:sp>
      </p:grpSp>
      <p:sp>
        <p:nvSpPr>
          <p:cNvPr name="Freeform 30" id="30"/>
          <p:cNvSpPr/>
          <p:nvPr/>
        </p:nvSpPr>
        <p:spPr>
          <a:xfrm flipH="false" flipV="false" rot="0">
            <a:off x="676016" y="7872637"/>
            <a:ext cx="387280" cy="492306"/>
          </a:xfrm>
          <a:custGeom>
            <a:avLst/>
            <a:gdLst/>
            <a:ahLst/>
            <a:cxnLst/>
            <a:rect r="r" b="b" t="t" l="l"/>
            <a:pathLst>
              <a:path h="492306" w="387280">
                <a:moveTo>
                  <a:pt x="0" y="0"/>
                </a:moveTo>
                <a:lnTo>
                  <a:pt x="387281" y="0"/>
                </a:lnTo>
                <a:lnTo>
                  <a:pt x="387281" y="492305"/>
                </a:lnTo>
                <a:lnTo>
                  <a:pt x="0" y="4923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1551808" y="6232071"/>
            <a:ext cx="6932414"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Support first-time &amp; returning users</a:t>
            </a:r>
          </a:p>
        </p:txBody>
      </p:sp>
      <p:sp>
        <p:nvSpPr>
          <p:cNvPr name="TextBox 32" id="32"/>
          <p:cNvSpPr txBox="true"/>
          <p:nvPr/>
        </p:nvSpPr>
        <p:spPr>
          <a:xfrm rot="0">
            <a:off x="1551808" y="7760516"/>
            <a:ext cx="6847582"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Seamless web &amp; mobile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3"/>
        </a:solidFill>
      </p:bgPr>
    </p:bg>
    <p:spTree>
      <p:nvGrpSpPr>
        <p:cNvPr id="1" name=""/>
        <p:cNvGrpSpPr/>
        <p:nvPr/>
      </p:nvGrpSpPr>
      <p:grpSpPr>
        <a:xfrm>
          <a:off x="0" y="0"/>
          <a:ext cx="0" cy="0"/>
          <a:chOff x="0" y="0"/>
          <a:chExt cx="0" cy="0"/>
        </a:xfrm>
      </p:grpSpPr>
      <p:grpSp>
        <p:nvGrpSpPr>
          <p:cNvPr name="Group 2" id="2"/>
          <p:cNvGrpSpPr/>
          <p:nvPr/>
        </p:nvGrpSpPr>
        <p:grpSpPr>
          <a:xfrm rot="0">
            <a:off x="9334600" y="2962353"/>
            <a:ext cx="658937" cy="766762"/>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4" id="4"/>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grpSp>
        <p:nvGrpSpPr>
          <p:cNvPr name="Group 5" id="5"/>
          <p:cNvGrpSpPr/>
          <p:nvPr/>
        </p:nvGrpSpPr>
        <p:grpSpPr>
          <a:xfrm rot="0">
            <a:off x="9300004" y="4558641"/>
            <a:ext cx="658937" cy="766762"/>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7" id="7"/>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8" id="8"/>
          <p:cNvSpPr/>
          <p:nvPr/>
        </p:nvSpPr>
        <p:spPr>
          <a:xfrm flipH="false" flipV="true" rot="-10800000">
            <a:off x="9300004" y="1028700"/>
            <a:ext cx="693533" cy="659723"/>
          </a:xfrm>
          <a:custGeom>
            <a:avLst/>
            <a:gdLst/>
            <a:ahLst/>
            <a:cxnLst/>
            <a:rect r="r" b="b" t="t" l="l"/>
            <a:pathLst>
              <a:path h="659723" w="693533">
                <a:moveTo>
                  <a:pt x="0" y="659723"/>
                </a:moveTo>
                <a:lnTo>
                  <a:pt x="693533" y="659723"/>
                </a:lnTo>
                <a:lnTo>
                  <a:pt x="693533" y="0"/>
                </a:lnTo>
                <a:lnTo>
                  <a:pt x="0" y="0"/>
                </a:lnTo>
                <a:lnTo>
                  <a:pt x="0" y="65972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42597" y="5184620"/>
            <a:ext cx="7921536" cy="7436342"/>
          </a:xfrm>
          <a:custGeom>
            <a:avLst/>
            <a:gdLst/>
            <a:ahLst/>
            <a:cxnLst/>
            <a:rect r="r" b="b" t="t" l="l"/>
            <a:pathLst>
              <a:path h="7436342" w="7921536">
                <a:moveTo>
                  <a:pt x="0" y="0"/>
                </a:moveTo>
                <a:lnTo>
                  <a:pt x="7921536" y="0"/>
                </a:lnTo>
                <a:lnTo>
                  <a:pt x="7921536" y="7436342"/>
                </a:lnTo>
                <a:lnTo>
                  <a:pt x="0" y="7436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true" flipV="false" rot="5400000">
            <a:off x="-242597" y="158536"/>
            <a:ext cx="7921536" cy="7436342"/>
          </a:xfrm>
          <a:custGeom>
            <a:avLst/>
            <a:gdLst/>
            <a:ahLst/>
            <a:cxnLst/>
            <a:rect r="r" b="b" t="t" l="l"/>
            <a:pathLst>
              <a:path h="7436342" w="7921536">
                <a:moveTo>
                  <a:pt x="7921536" y="0"/>
                </a:moveTo>
                <a:lnTo>
                  <a:pt x="0" y="0"/>
                </a:lnTo>
                <a:lnTo>
                  <a:pt x="0" y="7436343"/>
                </a:lnTo>
                <a:lnTo>
                  <a:pt x="7921536" y="7436343"/>
                </a:lnTo>
                <a:lnTo>
                  <a:pt x="7921536"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1" id="11"/>
          <p:cNvGrpSpPr/>
          <p:nvPr/>
        </p:nvGrpSpPr>
        <p:grpSpPr>
          <a:xfrm rot="0">
            <a:off x="274529" y="2962353"/>
            <a:ext cx="7261511" cy="6362899"/>
            <a:chOff x="0" y="0"/>
            <a:chExt cx="9682014" cy="8483865"/>
          </a:xfrm>
        </p:grpSpPr>
        <p:sp>
          <p:nvSpPr>
            <p:cNvPr name="Freeform 12" id="12"/>
            <p:cNvSpPr/>
            <p:nvPr/>
          </p:nvSpPr>
          <p:spPr>
            <a:xfrm flipH="false" flipV="false" rot="0">
              <a:off x="0" y="0"/>
              <a:ext cx="9682014" cy="8483865"/>
            </a:xfrm>
            <a:custGeom>
              <a:avLst/>
              <a:gdLst/>
              <a:ahLst/>
              <a:cxnLst/>
              <a:rect r="r" b="b" t="t" l="l"/>
              <a:pathLst>
                <a:path h="8483865" w="9682014">
                  <a:moveTo>
                    <a:pt x="0" y="0"/>
                  </a:moveTo>
                  <a:lnTo>
                    <a:pt x="9682014" y="0"/>
                  </a:lnTo>
                  <a:lnTo>
                    <a:pt x="9682014" y="8483865"/>
                  </a:lnTo>
                  <a:lnTo>
                    <a:pt x="0" y="8483865"/>
                  </a:lnTo>
                  <a:lnTo>
                    <a:pt x="0" y="0"/>
                  </a:lnTo>
                  <a:close/>
                </a:path>
              </a:pathLst>
            </a:custGeom>
            <a:blipFill>
              <a:blip r:embed="rId6"/>
              <a:stretch>
                <a:fillRect l="0" t="0" r="0" b="0"/>
              </a:stretch>
            </a:blipFill>
          </p:spPr>
        </p:sp>
        <p:grpSp>
          <p:nvGrpSpPr>
            <p:cNvPr name="Group 13" id="13"/>
            <p:cNvGrpSpPr/>
            <p:nvPr/>
          </p:nvGrpSpPr>
          <p:grpSpPr>
            <a:xfrm rot="0">
              <a:off x="227032" y="276798"/>
              <a:ext cx="9227950" cy="7930270"/>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15" id="15"/>
              <p:cNvSpPr txBox="true"/>
              <p:nvPr/>
            </p:nvSpPr>
            <p:spPr>
              <a:xfrm>
                <a:off x="114300" y="-66675"/>
                <a:ext cx="584200" cy="765175"/>
              </a:xfrm>
              <a:prstGeom prst="rect">
                <a:avLst/>
              </a:prstGeom>
            </p:spPr>
            <p:txBody>
              <a:bodyPr anchor="ctr" rtlCol="false" tIns="50800" lIns="50800" bIns="50800" rIns="50800"/>
              <a:lstStyle/>
              <a:p>
                <a:pPr algn="ctr">
                  <a:lnSpc>
                    <a:spcPts val="3544"/>
                  </a:lnSpc>
                </a:pPr>
              </a:p>
            </p:txBody>
          </p:sp>
        </p:grpSp>
        <p:grpSp>
          <p:nvGrpSpPr>
            <p:cNvPr name="Group 16" id="16"/>
            <p:cNvGrpSpPr/>
            <p:nvPr/>
          </p:nvGrpSpPr>
          <p:grpSpPr>
            <a:xfrm rot="0">
              <a:off x="463341" y="451071"/>
              <a:ext cx="8755332" cy="7581723"/>
              <a:chOff x="0" y="0"/>
              <a:chExt cx="4282440" cy="3708400"/>
            </a:xfrm>
          </p:grpSpPr>
          <p:sp>
            <p:nvSpPr>
              <p:cNvPr name="Freeform 17" id="1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13527" t="-10851" r="-30282" b="0"/>
                </a:stretch>
              </a:blipFill>
            </p:spPr>
          </p:sp>
        </p:grpSp>
      </p:grpSp>
      <p:sp>
        <p:nvSpPr>
          <p:cNvPr name="TextBox 18" id="18"/>
          <p:cNvSpPr txBox="true"/>
          <p:nvPr/>
        </p:nvSpPr>
        <p:spPr>
          <a:xfrm rot="0">
            <a:off x="9144000" y="566887"/>
            <a:ext cx="6676996" cy="2385949"/>
          </a:xfrm>
          <a:prstGeom prst="rect">
            <a:avLst/>
          </a:prstGeom>
        </p:spPr>
        <p:txBody>
          <a:bodyPr anchor="t" rtlCol="false" tIns="0" lIns="0" bIns="0" rIns="0">
            <a:spAutoFit/>
          </a:bodyPr>
          <a:lstStyle/>
          <a:p>
            <a:pPr algn="r">
              <a:lnSpc>
                <a:spcPts val="4627"/>
              </a:lnSpc>
            </a:pPr>
          </a:p>
          <a:p>
            <a:pPr algn="r">
              <a:lnSpc>
                <a:spcPts val="4627"/>
              </a:lnSpc>
            </a:pPr>
            <a:r>
              <a:rPr lang="en-US" sz="5199" b="true">
                <a:solidFill>
                  <a:srgbClr val="242A38"/>
                </a:solidFill>
                <a:latin typeface="Raleway Ultra-Bold"/>
                <a:ea typeface="Raleway Ultra-Bold"/>
                <a:cs typeface="Raleway Ultra-Bold"/>
                <a:sym typeface="Raleway Ultra-Bold"/>
              </a:rPr>
              <a:t>Arch</a:t>
            </a:r>
            <a:r>
              <a:rPr lang="en-US" b="true" sz="5199">
                <a:solidFill>
                  <a:srgbClr val="242A38"/>
                </a:solidFill>
                <a:latin typeface="Raleway Ultra-Bold"/>
                <a:ea typeface="Raleway Ultra-Bold"/>
                <a:cs typeface="Raleway Ultra-Bold"/>
                <a:sym typeface="Raleway Ultra-Bold"/>
              </a:rPr>
              <a:t>ITECTURE</a:t>
            </a:r>
          </a:p>
          <a:p>
            <a:pPr algn="r">
              <a:lnSpc>
                <a:spcPts val="4627"/>
              </a:lnSpc>
            </a:pPr>
          </a:p>
          <a:p>
            <a:pPr algn="r">
              <a:lnSpc>
                <a:spcPts val="4627"/>
              </a:lnSpc>
            </a:pPr>
          </a:p>
        </p:txBody>
      </p:sp>
      <p:grpSp>
        <p:nvGrpSpPr>
          <p:cNvPr name="Group 19" id="19"/>
          <p:cNvGrpSpPr/>
          <p:nvPr/>
        </p:nvGrpSpPr>
        <p:grpSpPr>
          <a:xfrm rot="0">
            <a:off x="9300004" y="6094494"/>
            <a:ext cx="658937" cy="766762"/>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1" id="21"/>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grpSp>
        <p:nvGrpSpPr>
          <p:cNvPr name="Group 22" id="22"/>
          <p:cNvGrpSpPr/>
          <p:nvPr/>
        </p:nvGrpSpPr>
        <p:grpSpPr>
          <a:xfrm rot="0">
            <a:off x="9317302" y="7756607"/>
            <a:ext cx="658937" cy="766762"/>
            <a:chOff x="0" y="0"/>
            <a:chExt cx="698500" cy="812800"/>
          </a:xfrm>
        </p:grpSpPr>
        <p:sp>
          <p:nvSpPr>
            <p:cNvPr name="Freeform 23" id="2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4" id="24"/>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TextBox 25" id="25"/>
          <p:cNvSpPr txBox="true"/>
          <p:nvPr/>
        </p:nvSpPr>
        <p:spPr>
          <a:xfrm rot="0">
            <a:off x="10417522" y="3021155"/>
            <a:ext cx="684177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Frontend (React): Starts OAuth flow</a:t>
            </a:r>
          </a:p>
        </p:txBody>
      </p:sp>
      <p:sp>
        <p:nvSpPr>
          <p:cNvPr name="TextBox 26" id="26"/>
          <p:cNvSpPr txBox="true"/>
          <p:nvPr/>
        </p:nvSpPr>
        <p:spPr>
          <a:xfrm rot="0">
            <a:off x="10417522" y="4605655"/>
            <a:ext cx="6841778" cy="1099820"/>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Backend (Node.js): Exchanges code for tokens</a:t>
            </a:r>
          </a:p>
        </p:txBody>
      </p:sp>
      <p:sp>
        <p:nvSpPr>
          <p:cNvPr name="TextBox 27" id="27"/>
          <p:cNvSpPr txBox="true"/>
          <p:nvPr/>
        </p:nvSpPr>
        <p:spPr>
          <a:xfrm rot="0">
            <a:off x="10417522" y="6180378"/>
            <a:ext cx="6188720"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DB (MongoDB): Stores user data</a:t>
            </a:r>
          </a:p>
        </p:txBody>
      </p:sp>
      <p:sp>
        <p:nvSpPr>
          <p:cNvPr name="TextBox 28" id="28"/>
          <p:cNvSpPr txBox="true"/>
          <p:nvPr/>
        </p:nvSpPr>
        <p:spPr>
          <a:xfrm rot="0">
            <a:off x="10417522" y="7780326"/>
            <a:ext cx="7517976" cy="1099820"/>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Flow: Login → Code → Token → JWT session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93533" cy="659723"/>
          </a:xfrm>
          <a:custGeom>
            <a:avLst/>
            <a:gdLst/>
            <a:ahLst/>
            <a:cxnLst/>
            <a:rect r="r" b="b" t="t" l="l"/>
            <a:pathLst>
              <a:path h="659723" w="693533">
                <a:moveTo>
                  <a:pt x="0" y="0"/>
                </a:moveTo>
                <a:lnTo>
                  <a:pt x="693533" y="0"/>
                </a:lnTo>
                <a:lnTo>
                  <a:pt x="693533" y="659723"/>
                </a:lnTo>
                <a:lnTo>
                  <a:pt x="0" y="659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533497"/>
            <a:ext cx="658937" cy="766762"/>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5" id="5"/>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6" id="6"/>
          <p:cNvSpPr/>
          <p:nvPr/>
        </p:nvSpPr>
        <p:spPr>
          <a:xfrm flipH="false" flipV="false" rot="0">
            <a:off x="1097482" y="4680957"/>
            <a:ext cx="521373" cy="471843"/>
          </a:xfrm>
          <a:custGeom>
            <a:avLst/>
            <a:gdLst/>
            <a:ahLst/>
            <a:cxnLst/>
            <a:rect r="r" b="b" t="t" l="l"/>
            <a:pathLst>
              <a:path h="471843" w="521373">
                <a:moveTo>
                  <a:pt x="0" y="0"/>
                </a:moveTo>
                <a:lnTo>
                  <a:pt x="521373" y="0"/>
                </a:lnTo>
                <a:lnTo>
                  <a:pt x="521373" y="471843"/>
                </a:lnTo>
                <a:lnTo>
                  <a:pt x="0" y="471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5400000">
            <a:off x="11762690" y="-2827307"/>
            <a:ext cx="7921536" cy="7436342"/>
          </a:xfrm>
          <a:custGeom>
            <a:avLst/>
            <a:gdLst/>
            <a:ahLst/>
            <a:cxnLst/>
            <a:rect r="r" b="b" t="t" l="l"/>
            <a:pathLst>
              <a:path h="7436342" w="7921536">
                <a:moveTo>
                  <a:pt x="0" y="7436342"/>
                </a:moveTo>
                <a:lnTo>
                  <a:pt x="7921536" y="7436342"/>
                </a:lnTo>
                <a:lnTo>
                  <a:pt x="7921536" y="0"/>
                </a:lnTo>
                <a:lnTo>
                  <a:pt x="0" y="0"/>
                </a:lnTo>
                <a:lnTo>
                  <a:pt x="0" y="7436342"/>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true" rot="5400000">
            <a:off x="11880931" y="3275621"/>
            <a:ext cx="7921536" cy="7436342"/>
          </a:xfrm>
          <a:custGeom>
            <a:avLst/>
            <a:gdLst/>
            <a:ahLst/>
            <a:cxnLst/>
            <a:rect r="r" b="b" t="t" l="l"/>
            <a:pathLst>
              <a:path h="7436342" w="7921536">
                <a:moveTo>
                  <a:pt x="0" y="7436342"/>
                </a:moveTo>
                <a:lnTo>
                  <a:pt x="7921537" y="7436342"/>
                </a:lnTo>
                <a:lnTo>
                  <a:pt x="7921537" y="0"/>
                </a:lnTo>
                <a:lnTo>
                  <a:pt x="0" y="0"/>
                </a:lnTo>
                <a:lnTo>
                  <a:pt x="0" y="7436342"/>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9" id="9"/>
          <p:cNvGrpSpPr/>
          <p:nvPr/>
        </p:nvGrpSpPr>
        <p:grpSpPr>
          <a:xfrm rot="0">
            <a:off x="9502941" y="3726425"/>
            <a:ext cx="6038145" cy="5290924"/>
            <a:chOff x="0" y="0"/>
            <a:chExt cx="8050860" cy="7054566"/>
          </a:xfrm>
        </p:grpSpPr>
        <p:sp>
          <p:nvSpPr>
            <p:cNvPr name="Freeform 10" id="10"/>
            <p:cNvSpPr/>
            <p:nvPr/>
          </p:nvSpPr>
          <p:spPr>
            <a:xfrm flipH="false" flipV="false" rot="0">
              <a:off x="0" y="0"/>
              <a:ext cx="8050860" cy="7054566"/>
            </a:xfrm>
            <a:custGeom>
              <a:avLst/>
              <a:gdLst/>
              <a:ahLst/>
              <a:cxnLst/>
              <a:rect r="r" b="b" t="t" l="l"/>
              <a:pathLst>
                <a:path h="7054566" w="8050860">
                  <a:moveTo>
                    <a:pt x="0" y="0"/>
                  </a:moveTo>
                  <a:lnTo>
                    <a:pt x="8050860" y="0"/>
                  </a:lnTo>
                  <a:lnTo>
                    <a:pt x="8050860" y="7054566"/>
                  </a:lnTo>
                  <a:lnTo>
                    <a:pt x="0" y="7054566"/>
                  </a:lnTo>
                  <a:lnTo>
                    <a:pt x="0" y="0"/>
                  </a:lnTo>
                  <a:close/>
                </a:path>
              </a:pathLst>
            </a:custGeom>
            <a:blipFill>
              <a:blip r:embed="rId8"/>
              <a:stretch>
                <a:fillRect l="0" t="0" r="0" b="0"/>
              </a:stretch>
            </a:blipFill>
          </p:spPr>
        </p:sp>
        <p:grpSp>
          <p:nvGrpSpPr>
            <p:cNvPr name="Group 11" id="11"/>
            <p:cNvGrpSpPr/>
            <p:nvPr/>
          </p:nvGrpSpPr>
          <p:grpSpPr>
            <a:xfrm rot="0">
              <a:off x="188783" y="230165"/>
              <a:ext cx="7673293" cy="6594236"/>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13" id="13"/>
              <p:cNvSpPr txBox="true"/>
              <p:nvPr/>
            </p:nvSpPr>
            <p:spPr>
              <a:xfrm>
                <a:off x="114300" y="-66675"/>
                <a:ext cx="584200" cy="765175"/>
              </a:xfrm>
              <a:prstGeom prst="rect">
                <a:avLst/>
              </a:prstGeom>
            </p:spPr>
            <p:txBody>
              <a:bodyPr anchor="ctr" rtlCol="false" tIns="65681" lIns="65681" bIns="65681" rIns="65681"/>
              <a:lstStyle/>
              <a:p>
                <a:pPr algn="ctr">
                  <a:lnSpc>
                    <a:spcPts val="3544"/>
                  </a:lnSpc>
                </a:pPr>
              </a:p>
            </p:txBody>
          </p:sp>
        </p:grpSp>
        <p:grpSp>
          <p:nvGrpSpPr>
            <p:cNvPr name="Group 14" id="14"/>
            <p:cNvGrpSpPr/>
            <p:nvPr/>
          </p:nvGrpSpPr>
          <p:grpSpPr>
            <a:xfrm rot="0">
              <a:off x="385281" y="375078"/>
              <a:ext cx="7280298" cy="6304410"/>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29974" t="0" r="0" b="0"/>
                </a:stretch>
              </a:blipFill>
            </p:spPr>
          </p:sp>
        </p:grpSp>
      </p:grpSp>
      <p:grpSp>
        <p:nvGrpSpPr>
          <p:cNvPr name="Group 16" id="16"/>
          <p:cNvGrpSpPr/>
          <p:nvPr/>
        </p:nvGrpSpPr>
        <p:grpSpPr>
          <a:xfrm rot="0">
            <a:off x="12005287" y="1269651"/>
            <a:ext cx="6038145" cy="5290924"/>
            <a:chOff x="0" y="0"/>
            <a:chExt cx="8050860" cy="7054566"/>
          </a:xfrm>
        </p:grpSpPr>
        <p:sp>
          <p:nvSpPr>
            <p:cNvPr name="Freeform 17" id="17"/>
            <p:cNvSpPr/>
            <p:nvPr/>
          </p:nvSpPr>
          <p:spPr>
            <a:xfrm flipH="false" flipV="false" rot="0">
              <a:off x="0" y="0"/>
              <a:ext cx="8050860" cy="7054566"/>
            </a:xfrm>
            <a:custGeom>
              <a:avLst/>
              <a:gdLst/>
              <a:ahLst/>
              <a:cxnLst/>
              <a:rect r="r" b="b" t="t" l="l"/>
              <a:pathLst>
                <a:path h="7054566" w="8050860">
                  <a:moveTo>
                    <a:pt x="0" y="0"/>
                  </a:moveTo>
                  <a:lnTo>
                    <a:pt x="8050860" y="0"/>
                  </a:lnTo>
                  <a:lnTo>
                    <a:pt x="8050860" y="7054566"/>
                  </a:lnTo>
                  <a:lnTo>
                    <a:pt x="0" y="7054566"/>
                  </a:lnTo>
                  <a:lnTo>
                    <a:pt x="0" y="0"/>
                  </a:lnTo>
                  <a:close/>
                </a:path>
              </a:pathLst>
            </a:custGeom>
            <a:blipFill>
              <a:blip r:embed="rId8"/>
              <a:stretch>
                <a:fillRect l="0" t="0" r="0" b="0"/>
              </a:stretch>
            </a:blipFill>
          </p:spPr>
        </p:sp>
        <p:grpSp>
          <p:nvGrpSpPr>
            <p:cNvPr name="Group 18" id="18"/>
            <p:cNvGrpSpPr/>
            <p:nvPr/>
          </p:nvGrpSpPr>
          <p:grpSpPr>
            <a:xfrm rot="0">
              <a:off x="188783" y="230165"/>
              <a:ext cx="7673293" cy="659423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20" id="20"/>
              <p:cNvSpPr txBox="true"/>
              <p:nvPr/>
            </p:nvSpPr>
            <p:spPr>
              <a:xfrm>
                <a:off x="114300" y="-66675"/>
                <a:ext cx="584200" cy="765175"/>
              </a:xfrm>
              <a:prstGeom prst="rect">
                <a:avLst/>
              </a:prstGeom>
            </p:spPr>
            <p:txBody>
              <a:bodyPr anchor="ctr" rtlCol="false" tIns="65681" lIns="65681" bIns="65681" rIns="65681"/>
              <a:lstStyle/>
              <a:p>
                <a:pPr algn="ctr">
                  <a:lnSpc>
                    <a:spcPts val="3544"/>
                  </a:lnSpc>
                </a:pPr>
              </a:p>
            </p:txBody>
          </p:sp>
        </p:grpSp>
        <p:grpSp>
          <p:nvGrpSpPr>
            <p:cNvPr name="Group 21" id="21"/>
            <p:cNvGrpSpPr/>
            <p:nvPr/>
          </p:nvGrpSpPr>
          <p:grpSpPr>
            <a:xfrm rot="0">
              <a:off x="385281" y="375078"/>
              <a:ext cx="7280298" cy="6304410"/>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0"/>
                <a:stretch>
                  <a:fillRect l="-28507" t="0" r="-1467" b="0"/>
                </a:stretch>
              </a:blipFill>
            </p:spPr>
          </p:sp>
        </p:grpSp>
      </p:grpSp>
      <p:sp>
        <p:nvSpPr>
          <p:cNvPr name="TextBox 23" id="23"/>
          <p:cNvSpPr txBox="true"/>
          <p:nvPr/>
        </p:nvSpPr>
        <p:spPr>
          <a:xfrm rot="0">
            <a:off x="2175607" y="412296"/>
            <a:ext cx="7327334" cy="2385949"/>
          </a:xfrm>
          <a:prstGeom prst="rect">
            <a:avLst/>
          </a:prstGeom>
        </p:spPr>
        <p:txBody>
          <a:bodyPr anchor="t" rtlCol="false" tIns="0" lIns="0" bIns="0" rIns="0">
            <a:spAutoFit/>
          </a:bodyPr>
          <a:lstStyle/>
          <a:p>
            <a:pPr algn="l">
              <a:lnSpc>
                <a:spcPts val="4627"/>
              </a:lnSpc>
            </a:pPr>
          </a:p>
          <a:p>
            <a:pPr algn="l">
              <a:lnSpc>
                <a:spcPts val="4627"/>
              </a:lnSpc>
            </a:pPr>
            <a:r>
              <a:rPr lang="en-US" sz="5199" b="true">
                <a:solidFill>
                  <a:srgbClr val="242A38"/>
                </a:solidFill>
                <a:latin typeface="Raleway Ultra-Bold"/>
                <a:ea typeface="Raleway Ultra-Bold"/>
                <a:cs typeface="Raleway Ultra-Bold"/>
                <a:sym typeface="Raleway Ultra-Bold"/>
              </a:rPr>
              <a:t>Imp</a:t>
            </a:r>
            <a:r>
              <a:rPr lang="en-US" sz="5199" b="true">
                <a:solidFill>
                  <a:srgbClr val="242A38"/>
                </a:solidFill>
                <a:latin typeface="Raleway Ultra-Bold"/>
                <a:ea typeface="Raleway Ultra-Bold"/>
                <a:cs typeface="Raleway Ultra-Bold"/>
                <a:sym typeface="Raleway Ultra-Bold"/>
              </a:rPr>
              <a:t>LEMENTATION</a:t>
            </a:r>
          </a:p>
          <a:p>
            <a:pPr algn="l">
              <a:lnSpc>
                <a:spcPts val="4627"/>
              </a:lnSpc>
            </a:pPr>
          </a:p>
          <a:p>
            <a:pPr algn="l">
              <a:lnSpc>
                <a:spcPts val="4627"/>
              </a:lnSpc>
            </a:pPr>
          </a:p>
        </p:txBody>
      </p:sp>
      <p:grpSp>
        <p:nvGrpSpPr>
          <p:cNvPr name="Group 24" id="24"/>
          <p:cNvGrpSpPr/>
          <p:nvPr/>
        </p:nvGrpSpPr>
        <p:grpSpPr>
          <a:xfrm rot="0">
            <a:off x="959918" y="2649643"/>
            <a:ext cx="658937" cy="766762"/>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6" id="26"/>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27" id="27"/>
          <p:cNvSpPr/>
          <p:nvPr/>
        </p:nvSpPr>
        <p:spPr>
          <a:xfrm flipH="false" flipV="false" rot="0">
            <a:off x="1028700" y="2797102"/>
            <a:ext cx="521373" cy="471843"/>
          </a:xfrm>
          <a:custGeom>
            <a:avLst/>
            <a:gdLst/>
            <a:ahLst/>
            <a:cxnLst/>
            <a:rect r="r" b="b" t="t" l="l"/>
            <a:pathLst>
              <a:path h="471843" w="521373">
                <a:moveTo>
                  <a:pt x="0" y="0"/>
                </a:moveTo>
                <a:lnTo>
                  <a:pt x="521373" y="0"/>
                </a:lnTo>
                <a:lnTo>
                  <a:pt x="521373" y="471843"/>
                </a:lnTo>
                <a:lnTo>
                  <a:pt x="0" y="471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1028700" y="6262284"/>
            <a:ext cx="658937" cy="766762"/>
            <a:chOff x="0" y="0"/>
            <a:chExt cx="698500" cy="812800"/>
          </a:xfrm>
        </p:grpSpPr>
        <p:sp>
          <p:nvSpPr>
            <p:cNvPr name="Freeform 29" id="2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30" id="30"/>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31" id="31"/>
          <p:cNvSpPr/>
          <p:nvPr/>
        </p:nvSpPr>
        <p:spPr>
          <a:xfrm flipH="false" flipV="false" rot="0">
            <a:off x="1097482" y="6409744"/>
            <a:ext cx="521373" cy="471843"/>
          </a:xfrm>
          <a:custGeom>
            <a:avLst/>
            <a:gdLst/>
            <a:ahLst/>
            <a:cxnLst/>
            <a:rect r="r" b="b" t="t" l="l"/>
            <a:pathLst>
              <a:path h="471843" w="521373">
                <a:moveTo>
                  <a:pt x="0" y="0"/>
                </a:moveTo>
                <a:lnTo>
                  <a:pt x="521373" y="0"/>
                </a:lnTo>
                <a:lnTo>
                  <a:pt x="521373" y="471843"/>
                </a:lnTo>
                <a:lnTo>
                  <a:pt x="0" y="471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2175607" y="2731100"/>
            <a:ext cx="417224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PKCE for token safety</a:t>
            </a:r>
          </a:p>
        </p:txBody>
      </p:sp>
      <p:sp>
        <p:nvSpPr>
          <p:cNvPr name="TextBox 33" id="33"/>
          <p:cNvSpPr txBox="true"/>
          <p:nvPr/>
        </p:nvSpPr>
        <p:spPr>
          <a:xfrm rot="0">
            <a:off x="2175607" y="4623807"/>
            <a:ext cx="4716810"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JWT for secure sessions</a:t>
            </a:r>
          </a:p>
        </p:txBody>
      </p:sp>
      <p:sp>
        <p:nvSpPr>
          <p:cNvPr name="TextBox 34" id="34"/>
          <p:cNvSpPr txBox="true"/>
          <p:nvPr/>
        </p:nvSpPr>
        <p:spPr>
          <a:xfrm rot="0">
            <a:off x="2175607" y="6352594"/>
            <a:ext cx="6423273"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Auto-create or fetch user profiles</a:t>
            </a:r>
          </a:p>
        </p:txBody>
      </p:sp>
      <p:grpSp>
        <p:nvGrpSpPr>
          <p:cNvPr name="Group 35" id="35"/>
          <p:cNvGrpSpPr/>
          <p:nvPr/>
        </p:nvGrpSpPr>
        <p:grpSpPr>
          <a:xfrm rot="0">
            <a:off x="1097482" y="8133947"/>
            <a:ext cx="658937" cy="766762"/>
            <a:chOff x="0" y="0"/>
            <a:chExt cx="698500" cy="812800"/>
          </a:xfrm>
        </p:grpSpPr>
        <p:sp>
          <p:nvSpPr>
            <p:cNvPr name="Freeform 36" id="3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37" id="37"/>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38" id="38"/>
          <p:cNvSpPr/>
          <p:nvPr/>
        </p:nvSpPr>
        <p:spPr>
          <a:xfrm flipH="false" flipV="false" rot="0">
            <a:off x="1166263" y="8281407"/>
            <a:ext cx="521373" cy="471843"/>
          </a:xfrm>
          <a:custGeom>
            <a:avLst/>
            <a:gdLst/>
            <a:ahLst/>
            <a:cxnLst/>
            <a:rect r="r" b="b" t="t" l="l"/>
            <a:pathLst>
              <a:path h="471843" w="521373">
                <a:moveTo>
                  <a:pt x="0" y="0"/>
                </a:moveTo>
                <a:lnTo>
                  <a:pt x="521374" y="0"/>
                </a:lnTo>
                <a:lnTo>
                  <a:pt x="521374" y="471843"/>
                </a:lnTo>
                <a:lnTo>
                  <a:pt x="0" y="471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9" id="39"/>
          <p:cNvSpPr txBox="true"/>
          <p:nvPr/>
        </p:nvSpPr>
        <p:spPr>
          <a:xfrm rot="0">
            <a:off x="2175607" y="8215405"/>
            <a:ext cx="7313712"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Supports account link/unlink &amp; logout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93533" cy="659723"/>
          </a:xfrm>
          <a:custGeom>
            <a:avLst/>
            <a:gdLst/>
            <a:ahLst/>
            <a:cxnLst/>
            <a:rect r="r" b="b" t="t" l="l"/>
            <a:pathLst>
              <a:path h="659723" w="693533">
                <a:moveTo>
                  <a:pt x="0" y="0"/>
                </a:moveTo>
                <a:lnTo>
                  <a:pt x="693533" y="0"/>
                </a:lnTo>
                <a:lnTo>
                  <a:pt x="693533" y="659723"/>
                </a:lnTo>
                <a:lnTo>
                  <a:pt x="0" y="659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81469"/>
            <a:ext cx="658937" cy="766762"/>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5" id="5"/>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6" id="6"/>
          <p:cNvSpPr/>
          <p:nvPr/>
        </p:nvSpPr>
        <p:spPr>
          <a:xfrm flipH="false" flipV="false" rot="0">
            <a:off x="1115173" y="2908728"/>
            <a:ext cx="485991" cy="512244"/>
          </a:xfrm>
          <a:custGeom>
            <a:avLst/>
            <a:gdLst/>
            <a:ahLst/>
            <a:cxnLst/>
            <a:rect r="r" b="b" t="t" l="l"/>
            <a:pathLst>
              <a:path h="512244" w="485991">
                <a:moveTo>
                  <a:pt x="0" y="0"/>
                </a:moveTo>
                <a:lnTo>
                  <a:pt x="485991" y="0"/>
                </a:lnTo>
                <a:lnTo>
                  <a:pt x="485991" y="512244"/>
                </a:lnTo>
                <a:lnTo>
                  <a:pt x="0" y="512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1405523" y="-2756608"/>
            <a:ext cx="7436342" cy="15800217"/>
            <a:chOff x="0" y="0"/>
            <a:chExt cx="9915123" cy="21066956"/>
          </a:xfrm>
        </p:grpSpPr>
        <p:sp>
          <p:nvSpPr>
            <p:cNvPr name="Freeform 8" id="8"/>
            <p:cNvSpPr/>
            <p:nvPr/>
          </p:nvSpPr>
          <p:spPr>
            <a:xfrm flipH="true" flipV="true" rot="5400000">
              <a:off x="-323463" y="10828370"/>
              <a:ext cx="10562048" cy="9915123"/>
            </a:xfrm>
            <a:custGeom>
              <a:avLst/>
              <a:gdLst/>
              <a:ahLst/>
              <a:cxnLst/>
              <a:rect r="r" b="b" t="t" l="l"/>
              <a:pathLst>
                <a:path h="9915123" w="10562048">
                  <a:moveTo>
                    <a:pt x="10562049" y="9915123"/>
                  </a:moveTo>
                  <a:lnTo>
                    <a:pt x="0" y="9915123"/>
                  </a:lnTo>
                  <a:lnTo>
                    <a:pt x="0" y="0"/>
                  </a:lnTo>
                  <a:lnTo>
                    <a:pt x="10562049" y="0"/>
                  </a:lnTo>
                  <a:lnTo>
                    <a:pt x="10562049" y="9915123"/>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true" rot="5400000">
              <a:off x="-323463" y="323463"/>
              <a:ext cx="10562048" cy="9915123"/>
            </a:xfrm>
            <a:custGeom>
              <a:avLst/>
              <a:gdLst/>
              <a:ahLst/>
              <a:cxnLst/>
              <a:rect r="r" b="b" t="t" l="l"/>
              <a:pathLst>
                <a:path h="9915123" w="10562048">
                  <a:moveTo>
                    <a:pt x="0" y="9915123"/>
                  </a:moveTo>
                  <a:lnTo>
                    <a:pt x="10562049" y="9915123"/>
                  </a:lnTo>
                  <a:lnTo>
                    <a:pt x="10562049" y="0"/>
                  </a:lnTo>
                  <a:lnTo>
                    <a:pt x="0" y="0"/>
                  </a:lnTo>
                  <a:lnTo>
                    <a:pt x="0" y="9915123"/>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grpSp>
        <p:nvGrpSpPr>
          <p:cNvPr name="Group 10" id="10"/>
          <p:cNvGrpSpPr/>
          <p:nvPr/>
        </p:nvGrpSpPr>
        <p:grpSpPr>
          <a:xfrm rot="0">
            <a:off x="10691300" y="2004245"/>
            <a:ext cx="7165204" cy="6278510"/>
            <a:chOff x="0" y="0"/>
            <a:chExt cx="9553605" cy="8371346"/>
          </a:xfrm>
        </p:grpSpPr>
        <p:sp>
          <p:nvSpPr>
            <p:cNvPr name="Freeform 11" id="11"/>
            <p:cNvSpPr/>
            <p:nvPr/>
          </p:nvSpPr>
          <p:spPr>
            <a:xfrm flipH="false" flipV="false" rot="0">
              <a:off x="0" y="0"/>
              <a:ext cx="9553605" cy="8371346"/>
            </a:xfrm>
            <a:custGeom>
              <a:avLst/>
              <a:gdLst/>
              <a:ahLst/>
              <a:cxnLst/>
              <a:rect r="r" b="b" t="t" l="l"/>
              <a:pathLst>
                <a:path h="8371346" w="9553605">
                  <a:moveTo>
                    <a:pt x="0" y="0"/>
                  </a:moveTo>
                  <a:lnTo>
                    <a:pt x="9553605" y="0"/>
                  </a:lnTo>
                  <a:lnTo>
                    <a:pt x="9553605" y="8371346"/>
                  </a:lnTo>
                  <a:lnTo>
                    <a:pt x="0" y="8371346"/>
                  </a:lnTo>
                  <a:lnTo>
                    <a:pt x="0" y="0"/>
                  </a:lnTo>
                  <a:close/>
                </a:path>
              </a:pathLst>
            </a:custGeom>
            <a:blipFill>
              <a:blip r:embed="rId8"/>
              <a:stretch>
                <a:fillRect l="0" t="0" r="0" b="0"/>
              </a:stretch>
            </a:blipFill>
          </p:spPr>
        </p:sp>
        <p:grpSp>
          <p:nvGrpSpPr>
            <p:cNvPr name="Group 12" id="12"/>
            <p:cNvGrpSpPr/>
            <p:nvPr/>
          </p:nvGrpSpPr>
          <p:grpSpPr>
            <a:xfrm rot="0">
              <a:off x="224021" y="273127"/>
              <a:ext cx="9105563" cy="7825093"/>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14" id="14"/>
              <p:cNvSpPr txBox="true"/>
              <p:nvPr/>
            </p:nvSpPr>
            <p:spPr>
              <a:xfrm>
                <a:off x="114300" y="-66675"/>
                <a:ext cx="584200" cy="765175"/>
              </a:xfrm>
              <a:prstGeom prst="rect">
                <a:avLst/>
              </a:prstGeom>
            </p:spPr>
            <p:txBody>
              <a:bodyPr anchor="ctr" rtlCol="false" tIns="50800" lIns="50800" bIns="50800" rIns="50800"/>
              <a:lstStyle/>
              <a:p>
                <a:pPr algn="ctr">
                  <a:lnSpc>
                    <a:spcPts val="3544"/>
                  </a:lnSpc>
                </a:pPr>
              </a:p>
            </p:txBody>
          </p:sp>
        </p:grpSp>
        <p:grpSp>
          <p:nvGrpSpPr>
            <p:cNvPr name="Group 15" id="15"/>
            <p:cNvGrpSpPr/>
            <p:nvPr/>
          </p:nvGrpSpPr>
          <p:grpSpPr>
            <a:xfrm rot="0">
              <a:off x="457196" y="445089"/>
              <a:ext cx="8639213" cy="7481169"/>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26973" t="0" r="-26973" b="0"/>
                </a:stretch>
              </a:blipFill>
            </p:spPr>
          </p:sp>
        </p:grpSp>
      </p:grpSp>
      <p:sp>
        <p:nvSpPr>
          <p:cNvPr name="TextBox 17" id="17"/>
          <p:cNvSpPr txBox="true"/>
          <p:nvPr/>
        </p:nvSpPr>
        <p:spPr>
          <a:xfrm rot="0">
            <a:off x="2085070" y="566887"/>
            <a:ext cx="7327334" cy="2385949"/>
          </a:xfrm>
          <a:prstGeom prst="rect">
            <a:avLst/>
          </a:prstGeom>
        </p:spPr>
        <p:txBody>
          <a:bodyPr anchor="t" rtlCol="false" tIns="0" lIns="0" bIns="0" rIns="0">
            <a:spAutoFit/>
          </a:bodyPr>
          <a:lstStyle/>
          <a:p>
            <a:pPr algn="l">
              <a:lnSpc>
                <a:spcPts val="4627"/>
              </a:lnSpc>
            </a:pPr>
          </a:p>
          <a:p>
            <a:pPr algn="l">
              <a:lnSpc>
                <a:spcPts val="4627"/>
              </a:lnSpc>
            </a:pPr>
            <a:r>
              <a:rPr lang="en-US" sz="5199" b="true">
                <a:solidFill>
                  <a:srgbClr val="242A38"/>
                </a:solidFill>
                <a:latin typeface="Raleway Ultra-Bold"/>
                <a:ea typeface="Raleway Ultra-Bold"/>
                <a:cs typeface="Raleway Ultra-Bold"/>
                <a:sym typeface="Raleway Ultra-Bold"/>
              </a:rPr>
              <a:t>Sec</a:t>
            </a:r>
            <a:r>
              <a:rPr lang="en-US" sz="5199" b="true">
                <a:solidFill>
                  <a:srgbClr val="242A38"/>
                </a:solidFill>
                <a:latin typeface="Raleway Ultra-Bold"/>
                <a:ea typeface="Raleway Ultra-Bold"/>
                <a:cs typeface="Raleway Ultra-Bold"/>
                <a:sym typeface="Raleway Ultra-Bold"/>
              </a:rPr>
              <a:t>URITY</a:t>
            </a:r>
          </a:p>
          <a:p>
            <a:pPr algn="l">
              <a:lnSpc>
                <a:spcPts val="4627"/>
              </a:lnSpc>
            </a:pPr>
          </a:p>
          <a:p>
            <a:pPr algn="l">
              <a:lnSpc>
                <a:spcPts val="4627"/>
              </a:lnSpc>
            </a:pPr>
          </a:p>
        </p:txBody>
      </p:sp>
      <p:grpSp>
        <p:nvGrpSpPr>
          <p:cNvPr name="Group 18" id="18"/>
          <p:cNvGrpSpPr/>
          <p:nvPr/>
        </p:nvGrpSpPr>
        <p:grpSpPr>
          <a:xfrm rot="0">
            <a:off x="1045998" y="4376738"/>
            <a:ext cx="658937" cy="766762"/>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0" id="20"/>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21" id="21"/>
          <p:cNvSpPr/>
          <p:nvPr/>
        </p:nvSpPr>
        <p:spPr>
          <a:xfrm flipH="false" flipV="false" rot="0">
            <a:off x="1132471" y="4503997"/>
            <a:ext cx="485991" cy="512244"/>
          </a:xfrm>
          <a:custGeom>
            <a:avLst/>
            <a:gdLst/>
            <a:ahLst/>
            <a:cxnLst/>
            <a:rect r="r" b="b" t="t" l="l"/>
            <a:pathLst>
              <a:path h="512244" w="485991">
                <a:moveTo>
                  <a:pt x="0" y="0"/>
                </a:moveTo>
                <a:lnTo>
                  <a:pt x="485991" y="0"/>
                </a:lnTo>
                <a:lnTo>
                  <a:pt x="485991" y="512244"/>
                </a:lnTo>
                <a:lnTo>
                  <a:pt x="0" y="512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028700" y="6096000"/>
            <a:ext cx="658937" cy="766762"/>
            <a:chOff x="0" y="0"/>
            <a:chExt cx="698500" cy="812800"/>
          </a:xfrm>
        </p:grpSpPr>
        <p:sp>
          <p:nvSpPr>
            <p:cNvPr name="Freeform 23" id="2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4" id="24"/>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25" id="25"/>
          <p:cNvSpPr/>
          <p:nvPr/>
        </p:nvSpPr>
        <p:spPr>
          <a:xfrm flipH="false" flipV="false" rot="0">
            <a:off x="1115173" y="6223259"/>
            <a:ext cx="485991" cy="512244"/>
          </a:xfrm>
          <a:custGeom>
            <a:avLst/>
            <a:gdLst/>
            <a:ahLst/>
            <a:cxnLst/>
            <a:rect r="r" b="b" t="t" l="l"/>
            <a:pathLst>
              <a:path h="512244" w="485991">
                <a:moveTo>
                  <a:pt x="0" y="0"/>
                </a:moveTo>
                <a:lnTo>
                  <a:pt x="485991" y="0"/>
                </a:lnTo>
                <a:lnTo>
                  <a:pt x="485991" y="512244"/>
                </a:lnTo>
                <a:lnTo>
                  <a:pt x="0" y="512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1132471" y="7815262"/>
            <a:ext cx="658937" cy="766762"/>
            <a:chOff x="0" y="0"/>
            <a:chExt cx="698500" cy="812800"/>
          </a:xfrm>
        </p:grpSpPr>
        <p:sp>
          <p:nvSpPr>
            <p:cNvPr name="Freeform 27" id="2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F0011"/>
            </a:solidFill>
          </p:spPr>
        </p:sp>
        <p:sp>
          <p:nvSpPr>
            <p:cNvPr name="TextBox 28" id="28"/>
            <p:cNvSpPr txBox="true"/>
            <p:nvPr/>
          </p:nvSpPr>
          <p:spPr>
            <a:xfrm>
              <a:off x="0" y="73025"/>
              <a:ext cx="698500" cy="600075"/>
            </a:xfrm>
            <a:prstGeom prst="rect">
              <a:avLst/>
            </a:prstGeom>
          </p:spPr>
          <p:txBody>
            <a:bodyPr anchor="ctr" rtlCol="false" tIns="50800" lIns="50800" bIns="50800" rIns="50800"/>
            <a:lstStyle/>
            <a:p>
              <a:pPr algn="ctr">
                <a:lnSpc>
                  <a:spcPts val="3544"/>
                </a:lnSpc>
              </a:pPr>
            </a:p>
          </p:txBody>
        </p:sp>
      </p:grpSp>
      <p:sp>
        <p:nvSpPr>
          <p:cNvPr name="Freeform 29" id="29"/>
          <p:cNvSpPr/>
          <p:nvPr/>
        </p:nvSpPr>
        <p:spPr>
          <a:xfrm flipH="false" flipV="false" rot="0">
            <a:off x="1218944" y="7942522"/>
            <a:ext cx="485991" cy="512244"/>
          </a:xfrm>
          <a:custGeom>
            <a:avLst/>
            <a:gdLst/>
            <a:ahLst/>
            <a:cxnLst/>
            <a:rect r="r" b="b" t="t" l="l"/>
            <a:pathLst>
              <a:path h="512244" w="485991">
                <a:moveTo>
                  <a:pt x="0" y="0"/>
                </a:moveTo>
                <a:lnTo>
                  <a:pt x="485991" y="0"/>
                </a:lnTo>
                <a:lnTo>
                  <a:pt x="485991" y="512244"/>
                </a:lnTo>
                <a:lnTo>
                  <a:pt x="0" y="512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2085070" y="2867353"/>
            <a:ext cx="4952107"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HTTPS &amp; CSRF protection</a:t>
            </a:r>
          </a:p>
        </p:txBody>
      </p:sp>
      <p:sp>
        <p:nvSpPr>
          <p:cNvPr name="TextBox 31" id="31"/>
          <p:cNvSpPr txBox="true"/>
          <p:nvPr/>
        </p:nvSpPr>
        <p:spPr>
          <a:xfrm rot="0">
            <a:off x="2085070" y="4446847"/>
            <a:ext cx="5548610"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Tokens never in localStorage</a:t>
            </a:r>
          </a:p>
        </p:txBody>
      </p:sp>
      <p:sp>
        <p:nvSpPr>
          <p:cNvPr name="TextBox 32" id="32"/>
          <p:cNvSpPr txBox="true"/>
          <p:nvPr/>
        </p:nvSpPr>
        <p:spPr>
          <a:xfrm rot="0">
            <a:off x="2085070" y="6181884"/>
            <a:ext cx="4631829"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httpOnly cookie storage</a:t>
            </a:r>
          </a:p>
        </p:txBody>
      </p:sp>
      <p:sp>
        <p:nvSpPr>
          <p:cNvPr name="TextBox 33" id="33"/>
          <p:cNvSpPr txBox="true"/>
          <p:nvPr/>
        </p:nvSpPr>
        <p:spPr>
          <a:xfrm rot="0">
            <a:off x="2085070" y="7916921"/>
            <a:ext cx="442495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42A38"/>
                </a:solidFill>
                <a:latin typeface="Atkinson Hyperlegible Bold"/>
                <a:ea typeface="Atkinson Hyperlegible Bold"/>
                <a:cs typeface="Atkinson Hyperlegible Bold"/>
                <a:sym typeface="Atkinson Hyperlegible Bold"/>
              </a:rPr>
              <a:t>Error &amp; denial handling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3783" y="6385386"/>
            <a:ext cx="1745752" cy="1529715"/>
          </a:xfrm>
          <a:custGeom>
            <a:avLst/>
            <a:gdLst/>
            <a:ahLst/>
            <a:cxnLst/>
            <a:rect r="r" b="b" t="t" l="l"/>
            <a:pathLst>
              <a:path h="1529715" w="1745752">
                <a:moveTo>
                  <a:pt x="0" y="0"/>
                </a:moveTo>
                <a:lnTo>
                  <a:pt x="1745751" y="0"/>
                </a:lnTo>
                <a:lnTo>
                  <a:pt x="1745751" y="1529715"/>
                </a:lnTo>
                <a:lnTo>
                  <a:pt x="0" y="1529715"/>
                </a:lnTo>
                <a:lnTo>
                  <a:pt x="0" y="0"/>
                </a:lnTo>
                <a:close/>
              </a:path>
            </a:pathLst>
          </a:custGeom>
          <a:blipFill>
            <a:blip r:embed="rId2"/>
            <a:stretch>
              <a:fillRect l="0" t="0" r="0" b="0"/>
            </a:stretch>
          </a:blipFill>
        </p:spPr>
      </p:sp>
      <p:grpSp>
        <p:nvGrpSpPr>
          <p:cNvPr name="Group 3" id="3"/>
          <p:cNvGrpSpPr/>
          <p:nvPr/>
        </p:nvGrpSpPr>
        <p:grpSpPr>
          <a:xfrm rot="0">
            <a:off x="2055654" y="6435295"/>
            <a:ext cx="1663880" cy="1429897"/>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5" id="5"/>
            <p:cNvSpPr txBox="true"/>
            <p:nvPr/>
          </p:nvSpPr>
          <p:spPr>
            <a:xfrm>
              <a:off x="114300" y="-66675"/>
              <a:ext cx="584200" cy="765175"/>
            </a:xfrm>
            <a:prstGeom prst="rect">
              <a:avLst/>
            </a:prstGeom>
          </p:spPr>
          <p:txBody>
            <a:bodyPr anchor="ctr" rtlCol="false" tIns="18990" lIns="18990" bIns="18990" rIns="18990"/>
            <a:lstStyle/>
            <a:p>
              <a:pPr algn="ctr">
                <a:lnSpc>
                  <a:spcPts val="3544"/>
                </a:lnSpc>
              </a:pPr>
            </a:p>
          </p:txBody>
        </p:sp>
      </p:grpSp>
      <p:grpSp>
        <p:nvGrpSpPr>
          <p:cNvPr name="Group 6" id="6"/>
          <p:cNvGrpSpPr/>
          <p:nvPr/>
        </p:nvGrpSpPr>
        <p:grpSpPr>
          <a:xfrm rot="0">
            <a:off x="2098263" y="6466718"/>
            <a:ext cx="1578663" cy="136705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54121" t="0" r="-19860" b="-33859"/>
              </a:stretch>
            </a:blipFill>
          </p:spPr>
        </p:sp>
      </p:grpSp>
      <p:sp>
        <p:nvSpPr>
          <p:cNvPr name="Freeform 8" id="8"/>
          <p:cNvSpPr/>
          <p:nvPr/>
        </p:nvSpPr>
        <p:spPr>
          <a:xfrm flipH="false" flipV="false" rot="0">
            <a:off x="14569829" y="6335477"/>
            <a:ext cx="1745752" cy="1529715"/>
          </a:xfrm>
          <a:custGeom>
            <a:avLst/>
            <a:gdLst/>
            <a:ahLst/>
            <a:cxnLst/>
            <a:rect r="r" b="b" t="t" l="l"/>
            <a:pathLst>
              <a:path h="1529715" w="1745752">
                <a:moveTo>
                  <a:pt x="0" y="0"/>
                </a:moveTo>
                <a:lnTo>
                  <a:pt x="1745752" y="0"/>
                </a:lnTo>
                <a:lnTo>
                  <a:pt x="1745752" y="1529715"/>
                </a:lnTo>
                <a:lnTo>
                  <a:pt x="0" y="1529715"/>
                </a:lnTo>
                <a:lnTo>
                  <a:pt x="0" y="0"/>
                </a:lnTo>
                <a:close/>
              </a:path>
            </a:pathLst>
          </a:custGeom>
          <a:blipFill>
            <a:blip r:embed="rId2"/>
            <a:stretch>
              <a:fillRect l="0" t="0" r="0" b="0"/>
            </a:stretch>
          </a:blipFill>
        </p:spPr>
      </p:sp>
      <p:grpSp>
        <p:nvGrpSpPr>
          <p:cNvPr name="Group 9" id="9"/>
          <p:cNvGrpSpPr/>
          <p:nvPr/>
        </p:nvGrpSpPr>
        <p:grpSpPr>
          <a:xfrm rot="0">
            <a:off x="14610765" y="6385386"/>
            <a:ext cx="1663880" cy="142989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F0011"/>
            </a:solidFill>
          </p:spPr>
        </p:sp>
        <p:sp>
          <p:nvSpPr>
            <p:cNvPr name="TextBox 11" id="11"/>
            <p:cNvSpPr txBox="true"/>
            <p:nvPr/>
          </p:nvSpPr>
          <p:spPr>
            <a:xfrm>
              <a:off x="114300" y="-66675"/>
              <a:ext cx="584200" cy="765175"/>
            </a:xfrm>
            <a:prstGeom prst="rect">
              <a:avLst/>
            </a:prstGeom>
          </p:spPr>
          <p:txBody>
            <a:bodyPr anchor="ctr" rtlCol="false" tIns="18990" lIns="18990" bIns="18990" rIns="18990"/>
            <a:lstStyle/>
            <a:p>
              <a:pPr algn="ctr">
                <a:lnSpc>
                  <a:spcPts val="3544"/>
                </a:lnSpc>
              </a:pPr>
            </a:p>
          </p:txBody>
        </p:sp>
      </p:grpSp>
      <p:grpSp>
        <p:nvGrpSpPr>
          <p:cNvPr name="Group 12" id="12"/>
          <p:cNvGrpSpPr/>
          <p:nvPr/>
        </p:nvGrpSpPr>
        <p:grpSpPr>
          <a:xfrm rot="0">
            <a:off x="14653373" y="6416809"/>
            <a:ext cx="1578663" cy="1367051"/>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5887" t="0" r="-3843" b="0"/>
              </a:stretch>
            </a:blipFill>
          </p:spPr>
        </p:sp>
      </p:grpSp>
      <p:sp>
        <p:nvSpPr>
          <p:cNvPr name="Freeform 14" id="14"/>
          <p:cNvSpPr/>
          <p:nvPr/>
        </p:nvSpPr>
        <p:spPr>
          <a:xfrm flipH="false" flipV="false" rot="0">
            <a:off x="8797233" y="1028700"/>
            <a:ext cx="693533" cy="659723"/>
          </a:xfrm>
          <a:custGeom>
            <a:avLst/>
            <a:gdLst/>
            <a:ahLst/>
            <a:cxnLst/>
            <a:rect r="r" b="b" t="t" l="l"/>
            <a:pathLst>
              <a:path h="659723" w="693533">
                <a:moveTo>
                  <a:pt x="0" y="0"/>
                </a:moveTo>
                <a:lnTo>
                  <a:pt x="693534" y="0"/>
                </a:lnTo>
                <a:lnTo>
                  <a:pt x="693534" y="659723"/>
                </a:lnTo>
                <a:lnTo>
                  <a:pt x="0" y="659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true" rot="5400000">
            <a:off x="10609061" y="7342931"/>
            <a:ext cx="7921536" cy="7436342"/>
          </a:xfrm>
          <a:custGeom>
            <a:avLst/>
            <a:gdLst/>
            <a:ahLst/>
            <a:cxnLst/>
            <a:rect r="r" b="b" t="t" l="l"/>
            <a:pathLst>
              <a:path h="7436342" w="7921536">
                <a:moveTo>
                  <a:pt x="0" y="7436342"/>
                </a:moveTo>
                <a:lnTo>
                  <a:pt x="7921536" y="7436342"/>
                </a:lnTo>
                <a:lnTo>
                  <a:pt x="7921536" y="0"/>
                </a:lnTo>
                <a:lnTo>
                  <a:pt x="0" y="0"/>
                </a:lnTo>
                <a:lnTo>
                  <a:pt x="0" y="7436342"/>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5400000">
            <a:off x="-241234" y="7342931"/>
            <a:ext cx="7921536" cy="7436342"/>
          </a:xfrm>
          <a:custGeom>
            <a:avLst/>
            <a:gdLst/>
            <a:ahLst/>
            <a:cxnLst/>
            <a:rect r="r" b="b" t="t" l="l"/>
            <a:pathLst>
              <a:path h="7436342" w="7921536">
                <a:moveTo>
                  <a:pt x="0" y="0"/>
                </a:moveTo>
                <a:lnTo>
                  <a:pt x="7921536" y="0"/>
                </a:lnTo>
                <a:lnTo>
                  <a:pt x="7921536" y="7436342"/>
                </a:lnTo>
                <a:lnTo>
                  <a:pt x="0" y="74363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7" id="17"/>
          <p:cNvSpPr txBox="true"/>
          <p:nvPr/>
        </p:nvSpPr>
        <p:spPr>
          <a:xfrm rot="0">
            <a:off x="5424158" y="1742692"/>
            <a:ext cx="7439684" cy="1245870"/>
          </a:xfrm>
          <a:prstGeom prst="rect">
            <a:avLst/>
          </a:prstGeom>
        </p:spPr>
        <p:txBody>
          <a:bodyPr anchor="t" rtlCol="false" tIns="0" lIns="0" bIns="0" rIns="0">
            <a:spAutoFit/>
          </a:bodyPr>
          <a:lstStyle/>
          <a:p>
            <a:pPr algn="ctr">
              <a:lnSpc>
                <a:spcPts val="10080"/>
              </a:lnSpc>
            </a:pPr>
            <a:r>
              <a:rPr lang="en-US" b="true" sz="7200">
                <a:solidFill>
                  <a:srgbClr val="242A38"/>
                </a:solidFill>
                <a:latin typeface="Raleway Ultra-Bold"/>
                <a:ea typeface="Raleway Ultra-Bold"/>
                <a:cs typeface="Raleway Ultra-Bold"/>
                <a:sym typeface="Raleway Ultra-Bold"/>
              </a:rPr>
              <a:t>CONCLUSION</a:t>
            </a:r>
          </a:p>
        </p:txBody>
      </p:sp>
      <p:sp>
        <p:nvSpPr>
          <p:cNvPr name="TextBox 18" id="18"/>
          <p:cNvSpPr txBox="true"/>
          <p:nvPr/>
        </p:nvSpPr>
        <p:spPr>
          <a:xfrm rot="0">
            <a:off x="1375467" y="3131437"/>
            <a:ext cx="16230600" cy="3583759"/>
          </a:xfrm>
          <a:prstGeom prst="rect">
            <a:avLst/>
          </a:prstGeom>
        </p:spPr>
        <p:txBody>
          <a:bodyPr anchor="t" rtlCol="false" tIns="0" lIns="0" bIns="0" rIns="0">
            <a:spAutoFit/>
          </a:bodyPr>
          <a:lstStyle/>
          <a:p>
            <a:pPr algn="ctr">
              <a:lnSpc>
                <a:spcPts val="3544"/>
              </a:lnSpc>
              <a:spcBef>
                <a:spcPct val="0"/>
              </a:spcBef>
            </a:pPr>
            <a:r>
              <a:rPr lang="en-US" b="true" sz="2532">
                <a:solidFill>
                  <a:srgbClr val="242A38"/>
                </a:solidFill>
                <a:latin typeface="Raleway Semi-Bold"/>
                <a:ea typeface="Raleway Semi-Bold"/>
                <a:cs typeface="Raleway Semi-Bold"/>
                <a:sym typeface="Raleway Semi-Bold"/>
              </a:rPr>
              <a:t>The implementation of OAuth2-based social login in a MERN application provides users with a secure, fast, and convenient way to authenticate using their existing Google or Facebook accounts. By leveraging the Authorization Code Flow with PKCE and secure JWT sessions, the system ensures strong protection against token theft and session hijacking. This approach not only enhances user experience by reducing the need for multiple passwords but also simplifies account management through automatic profile linking and secure session handling. Overall, the integration strengthens both the security and usability of the application, setting a solid foundation for adding future features like multi-factor authentication and support for additional identity providers.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DAG4CIW2_3o</dc:identifier>
  <dcterms:modified xsi:type="dcterms:W3CDTF">2011-08-01T06:04:30Z</dcterms:modified>
  <cp:revision>1</cp:revision>
  <dc:title>OAuth2-Based Social Login Integration in MERN Stack</dc:title>
</cp:coreProperties>
</file>